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s/comment3.xml" ContentType="application/vnd.openxmlformats-officedocument.presentationml.comment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14"/>
  </p:notesMasterIdLst>
  <p:handoutMasterIdLst>
    <p:handoutMasterId r:id="rId15"/>
  </p:handoutMasterIdLst>
  <p:sldIdLst>
    <p:sldId id="345" r:id="rId3"/>
    <p:sldId id="347" r:id="rId4"/>
    <p:sldId id="349" r:id="rId5"/>
    <p:sldId id="350" r:id="rId6"/>
    <p:sldId id="351" r:id="rId7"/>
    <p:sldId id="352" r:id="rId8"/>
    <p:sldId id="353" r:id="rId9"/>
    <p:sldId id="356" r:id="rId10"/>
    <p:sldId id="357" r:id="rId11"/>
    <p:sldId id="355" r:id="rId12"/>
    <p:sldId id="354" r:id="rId13"/>
  </p:sldIdLst>
  <p:sldSz cx="9144000" cy="6858000" type="screen4x3"/>
  <p:notesSz cx="6797675" cy="987425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him Pariyar" initials="B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41" autoAdjust="0"/>
    <p:restoredTop sz="80431" autoAdjust="0"/>
  </p:normalViewPr>
  <p:slideViewPr>
    <p:cSldViewPr>
      <p:cViewPr varScale="1">
        <p:scale>
          <a:sx n="62" d="100"/>
          <a:sy n="62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82" y="84"/>
      </p:cViewPr>
      <p:guideLst>
        <p:guide orient="horz" pos="3110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11-12T23:50:43.609" idx="1">
    <p:pos x="4422" y="1037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11-12T23:50:43.609" idx="2">
    <p:pos x="4422" y="1037"/>
    <p:text/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11-12T23:50:43.609" idx="3">
    <p:pos x="4422" y="1037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100867-55C2-49CE-8ADF-225579655082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8BD3BE-5E4A-4275-AD5B-F71EE8A09972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A12A2D-ED41-40EC-B9EC-DD0233423E28}" type="slidenum">
              <a:rPr lang="en-US"/>
              <a:pPr/>
              <a:t>1</a:t>
            </a:fld>
            <a:endParaRPr lang="th-TH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ohchrwhiteb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905000"/>
            <a:ext cx="7772400" cy="1470025"/>
          </a:xfrm>
        </p:spPr>
        <p:txBody>
          <a:bodyPr/>
          <a:lstStyle>
            <a:lvl1pPr>
              <a:defRPr>
                <a:latin typeface="Arial Unicode MS" pitchFamily="34" charset="-12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 Unicode MS" pitchFamily="34" charset="-128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895600" y="60960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4008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D02EA3F-E09A-4AEB-B35E-BC104CFB8A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0" y="6553200"/>
            <a:ext cx="3254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solidFill>
                  <a:schemeClr val="bg1"/>
                </a:solidFill>
                <a:latin typeface="Georgia" pitchFamily="18" charset="0"/>
              </a:rPr>
              <a:t>Uniting Nations by Learning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0FD7A-8837-4776-875B-D4ECEDFD43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ECE4C-947D-4DDA-AADB-EE17063F3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52E6D74-19EA-427C-93EF-EEB3AAEE1D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A33CF-B4F8-4A36-868B-91426CAEB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D7135-14C1-422A-A069-B7A0008B7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2585F-0FED-4D41-A674-4001AF55BF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0712D-FAFA-42FF-BA3D-57C655D803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D7074-68D8-43ED-A583-8CED0EEB6E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A9EF1-227D-4409-AB72-706B99D03A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99637-DEF2-489B-98FF-3C921B03A5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554D5-3A92-4EF8-825C-452AB39033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FF518-A01B-4684-8FF4-27FAA59EEF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4A2CB-E803-45CD-994B-09F0C68B3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83124-56A6-43F7-ADCA-3CDFE15F22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2437C-CC60-4AAE-ADB3-78D138C6C6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3BE53-CD66-4F7B-AB6F-382F179FF8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B1E57-43EB-4D6A-9121-FF5A020ECD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87325-0D06-45EE-B679-3811D9641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F5F3D-18DB-4C43-B118-1936B76589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9573C-0156-40B1-B5C4-A18A07E740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7B052-05CA-4C99-B81A-5435F5EDE2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F9CEC-EA68-48DD-8BC4-1FA62CC904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ohchrwhiteback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WORKSHOP ON PROJECT MANAGEMENT</a:t>
            </a:r>
            <a:br>
              <a:rPr lang="en-GB" smtClean="0"/>
            </a:br>
            <a:r>
              <a:rPr lang="en-GB" smtClean="0"/>
              <a:t> OHCHR’s Project Approach</a:t>
            </a:r>
            <a:endParaRPr lang="en-US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2F24374-B9B1-4B94-89A1-84BA3A54765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0" y="1447800"/>
            <a:ext cx="8153400" cy="0"/>
          </a:xfrm>
          <a:prstGeom prst="line">
            <a:avLst/>
          </a:prstGeom>
          <a:noFill/>
          <a:ln w="9525">
            <a:solidFill>
              <a:srgbClr val="E1B53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ð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47F6EE-B7D8-455C-81C8-35D3A8EA8F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sa-IN" sz="5400" b="1" dirty="0">
              <a:ea typeface="Kalimati" pitchFamily="2"/>
              <a:cs typeface="Kalimati" pitchFamily="2"/>
            </a:endParaRPr>
          </a:p>
          <a:p>
            <a:pPr algn="ctr">
              <a:buFontTx/>
              <a:buNone/>
            </a:pPr>
            <a:r>
              <a:rPr lang="sa-IN" sz="5400" b="1" dirty="0">
                <a:ea typeface="Kalimati" pitchFamily="2"/>
                <a:cs typeface="Kalimati" pitchFamily="2"/>
              </a:rPr>
              <a:t>तालिमको ढाँचा तथा गठन</a:t>
            </a:r>
          </a:p>
          <a:p>
            <a:pPr algn="ctr">
              <a:buFontTx/>
              <a:buNone/>
            </a:pPr>
            <a:endParaRPr lang="en-GB" dirty="0">
              <a:ea typeface="Kalimati" pitchFamily="2"/>
              <a:cs typeface="Kalimati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81" name="Rectangle 5"/>
          <p:cNvSpPr>
            <a:spLocks noGrp="1" noChangeArrowheads="1"/>
          </p:cNvSpPr>
          <p:nvPr>
            <p:ph/>
          </p:nvPr>
        </p:nvSpPr>
        <p:spPr>
          <a:xfrm>
            <a:off x="457200" y="457200"/>
            <a:ext cx="8229600" cy="715963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sa-IN" b="1" dirty="0" smtClean="0">
                <a:cs typeface="Mangal" pitchFamily="2" charset="0"/>
              </a:rPr>
              <a:t>चक्रिय तालिम ढाँचा</a:t>
            </a:r>
            <a:endParaRPr lang="en-GB" b="1" dirty="0">
              <a:cs typeface="Mangal" pitchFamily="2" charset="0"/>
            </a:endParaRPr>
          </a:p>
        </p:txBody>
      </p:sp>
      <p:sp>
        <p:nvSpPr>
          <p:cNvPr id="408582" name="Rectangle 6"/>
          <p:cNvSpPr>
            <a:spLocks noChangeArrowheads="1"/>
          </p:cNvSpPr>
          <p:nvPr/>
        </p:nvSpPr>
        <p:spPr bwMode="auto">
          <a:xfrm>
            <a:off x="457200" y="1600200"/>
            <a:ext cx="822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sa-IN" sz="3200" b="1">
              <a:solidFill>
                <a:schemeClr val="accent2"/>
              </a:solidFill>
              <a:cs typeface="Mangal" pitchFamily="2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sa-IN" sz="3200" b="1">
              <a:solidFill>
                <a:schemeClr val="accent2"/>
              </a:solidFill>
              <a:cs typeface="Mangal" pitchFamily="2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sa-IN" sz="3200" b="1">
              <a:solidFill>
                <a:schemeClr val="accent2"/>
              </a:solidFill>
              <a:cs typeface="Mangal" pitchFamily="2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sa-IN" sz="3200" b="1">
              <a:solidFill>
                <a:schemeClr val="accent2"/>
              </a:solidFill>
              <a:cs typeface="Mangal" pitchFamily="2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sa-IN" sz="3200" b="1">
              <a:solidFill>
                <a:schemeClr val="accent2"/>
              </a:solidFill>
              <a:cs typeface="Mangal" pitchFamily="2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sa-IN" sz="3200" b="1">
              <a:solidFill>
                <a:schemeClr val="accent2"/>
              </a:solidFill>
              <a:cs typeface="Mangal" pitchFamily="2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sa-IN" sz="3200" b="1">
              <a:solidFill>
                <a:schemeClr val="accent2"/>
              </a:solidFill>
              <a:cs typeface="Mangal" pitchFamily="2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sa-IN" sz="3200" b="1">
              <a:solidFill>
                <a:schemeClr val="accent2"/>
              </a:solidFill>
              <a:cs typeface="Mangal" pitchFamily="2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sa-IN" sz="3200" b="1">
              <a:solidFill>
                <a:schemeClr val="accent2"/>
              </a:solidFill>
              <a:cs typeface="Mangal" pitchFamily="2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GB" sz="3200" b="1">
              <a:solidFill>
                <a:schemeClr val="accent2"/>
              </a:solidFill>
              <a:cs typeface="Mangal" pitchFamily="2" charset="0"/>
            </a:endParaRPr>
          </a:p>
        </p:txBody>
      </p:sp>
      <p:sp>
        <p:nvSpPr>
          <p:cNvPr id="408583" name="Text Box 7"/>
          <p:cNvSpPr txBox="1">
            <a:spLocks noChangeArrowheads="1"/>
          </p:cNvSpPr>
          <p:nvPr/>
        </p:nvSpPr>
        <p:spPr bwMode="auto">
          <a:xfrm>
            <a:off x="5410200" y="2133600"/>
            <a:ext cx="1371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a-IN" sz="2000" b="1">
                <a:cs typeface="Mangal" pitchFamily="2" charset="0"/>
              </a:rPr>
              <a:t>सिकाईको </a:t>
            </a:r>
          </a:p>
          <a:p>
            <a:pPr>
              <a:spcBef>
                <a:spcPct val="50000"/>
              </a:spcBef>
            </a:pPr>
            <a:r>
              <a:rPr lang="sa-IN" sz="2000" b="1">
                <a:cs typeface="Mangal" pitchFamily="2" charset="0"/>
              </a:rPr>
              <a:t>उद्धेश्य</a:t>
            </a:r>
            <a:endParaRPr lang="en-US" sz="2000" b="1">
              <a:cs typeface="Mangal" pitchFamily="2" charset="0"/>
            </a:endParaRPr>
          </a:p>
        </p:txBody>
      </p:sp>
      <p:sp>
        <p:nvSpPr>
          <p:cNvPr id="408584" name="Text Box 8"/>
          <p:cNvSpPr txBox="1">
            <a:spLocks noChangeArrowheads="1"/>
          </p:cNvSpPr>
          <p:nvPr/>
        </p:nvSpPr>
        <p:spPr bwMode="auto">
          <a:xfrm>
            <a:off x="7086600" y="3565525"/>
            <a:ext cx="1371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a-IN" sz="2000" b="1">
                <a:cs typeface="Mangal" pitchFamily="2" charset="0"/>
              </a:rPr>
              <a:t>तालिमको</a:t>
            </a:r>
          </a:p>
          <a:p>
            <a:pPr algn="ctr">
              <a:spcBef>
                <a:spcPct val="50000"/>
              </a:spcBef>
            </a:pPr>
            <a:r>
              <a:rPr lang="sa-IN" sz="2000" b="1">
                <a:cs typeface="Mangal" pitchFamily="2" charset="0"/>
              </a:rPr>
              <a:t>ढाँचा</a:t>
            </a:r>
            <a:endParaRPr lang="en-US" sz="2000" b="1">
              <a:cs typeface="Mangal" pitchFamily="2" charset="0"/>
            </a:endParaRPr>
          </a:p>
        </p:txBody>
      </p:sp>
      <p:sp>
        <p:nvSpPr>
          <p:cNvPr id="408585" name="Text Box 9"/>
          <p:cNvSpPr txBox="1">
            <a:spLocks noChangeArrowheads="1"/>
          </p:cNvSpPr>
          <p:nvPr/>
        </p:nvSpPr>
        <p:spPr bwMode="auto">
          <a:xfrm>
            <a:off x="5638800" y="4860925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a-IN" sz="2000" b="1">
                <a:cs typeface="Mangal" pitchFamily="2" charset="0"/>
              </a:rPr>
              <a:t>तालिम संचालन</a:t>
            </a:r>
            <a:endParaRPr lang="en-US" sz="2000" b="1">
              <a:cs typeface="Mangal" pitchFamily="2" charset="0"/>
            </a:endParaRPr>
          </a:p>
        </p:txBody>
      </p:sp>
      <p:sp>
        <p:nvSpPr>
          <p:cNvPr id="408586" name="Text Box 10"/>
          <p:cNvSpPr txBox="1">
            <a:spLocks noChangeArrowheads="1"/>
          </p:cNvSpPr>
          <p:nvPr/>
        </p:nvSpPr>
        <p:spPr bwMode="auto">
          <a:xfrm>
            <a:off x="2514600" y="5013325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a-IN" sz="2000" b="1">
                <a:cs typeface="Mangal" pitchFamily="2" charset="0"/>
              </a:rPr>
              <a:t>तालिमको  नतिजा</a:t>
            </a:r>
            <a:endParaRPr lang="en-US" sz="2000" b="1">
              <a:cs typeface="Mangal" pitchFamily="2" charset="0"/>
            </a:endParaRPr>
          </a:p>
        </p:txBody>
      </p:sp>
      <p:sp>
        <p:nvSpPr>
          <p:cNvPr id="408587" name="Text Box 11"/>
          <p:cNvSpPr txBox="1">
            <a:spLocks noChangeArrowheads="1"/>
          </p:cNvSpPr>
          <p:nvPr/>
        </p:nvSpPr>
        <p:spPr bwMode="auto">
          <a:xfrm>
            <a:off x="304800" y="4114800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sa-IN" sz="2000" b="1">
                <a:cs typeface="Mangal" pitchFamily="2" charset="0"/>
              </a:rPr>
              <a:t>व्यक्तिगत तथा संस्थागत फाईदा</a:t>
            </a:r>
            <a:endParaRPr lang="en-US" sz="2000" b="1">
              <a:cs typeface="Mangal" pitchFamily="2" charset="0"/>
            </a:endParaRPr>
          </a:p>
        </p:txBody>
      </p:sp>
      <p:sp>
        <p:nvSpPr>
          <p:cNvPr id="408588" name="Text Box 12"/>
          <p:cNvSpPr txBox="1">
            <a:spLocks noChangeArrowheads="1"/>
          </p:cNvSpPr>
          <p:nvPr/>
        </p:nvSpPr>
        <p:spPr bwMode="auto">
          <a:xfrm>
            <a:off x="1447800" y="2133600"/>
            <a:ext cx="2286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sa-IN" sz="2000" b="1">
                <a:cs typeface="Mangal" pitchFamily="2" charset="0"/>
              </a:rPr>
              <a:t>व्यक्तिगत तथा संस्थागत सिकाईको आवश्यकता </a:t>
            </a:r>
            <a:r>
              <a:rPr lang="en-US" sz="2000" b="1">
                <a:cs typeface="Mangal" pitchFamily="2" charset="0"/>
              </a:rPr>
              <a:t>(TNA)</a:t>
            </a:r>
          </a:p>
        </p:txBody>
      </p:sp>
      <p:sp>
        <p:nvSpPr>
          <p:cNvPr id="408589" name="AutoShape 13"/>
          <p:cNvSpPr>
            <a:spLocks noChangeArrowheads="1"/>
          </p:cNvSpPr>
          <p:nvPr/>
        </p:nvSpPr>
        <p:spPr bwMode="auto">
          <a:xfrm>
            <a:off x="3886200" y="2133600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8592" name="AutoShape 16"/>
          <p:cNvSpPr>
            <a:spLocks noChangeArrowheads="1"/>
          </p:cNvSpPr>
          <p:nvPr/>
        </p:nvSpPr>
        <p:spPr bwMode="auto">
          <a:xfrm rot="4863722">
            <a:off x="6671469" y="4131469"/>
            <a:ext cx="1125538" cy="1092200"/>
          </a:xfrm>
          <a:custGeom>
            <a:avLst/>
            <a:gdLst>
              <a:gd name="G0" fmla="+- 0 0 0"/>
              <a:gd name="G1" fmla="+- -6212962 0 0"/>
              <a:gd name="G2" fmla="+- 0 0 -6212962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6212962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212962"/>
              <a:gd name="G36" fmla="sin G34 -6212962"/>
              <a:gd name="G37" fmla="+/ -6212962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110 w 21600"/>
              <a:gd name="T5" fmla="*/ 2850 h 21600"/>
              <a:gd name="T6" fmla="*/ 10121 w 21600"/>
              <a:gd name="T7" fmla="*/ 2728 h 21600"/>
              <a:gd name="T8" fmla="*/ 14455 w 21600"/>
              <a:gd name="T9" fmla="*/ 6825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649" y="5399"/>
                  <a:pt x="10498" y="5406"/>
                  <a:pt x="10347" y="5418"/>
                </a:cubicBezTo>
                <a:lnTo>
                  <a:pt x="9895" y="37"/>
                </a:lnTo>
                <a:cubicBezTo>
                  <a:pt x="10196" y="12"/>
                  <a:pt x="10498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8593" name="AutoShape 17"/>
          <p:cNvSpPr>
            <a:spLocks noChangeArrowheads="1"/>
          </p:cNvSpPr>
          <p:nvPr/>
        </p:nvSpPr>
        <p:spPr bwMode="auto">
          <a:xfrm>
            <a:off x="6705600" y="2514600"/>
            <a:ext cx="990600" cy="990600"/>
          </a:xfrm>
          <a:custGeom>
            <a:avLst/>
            <a:gdLst>
              <a:gd name="G0" fmla="+- 0 0 0"/>
              <a:gd name="G1" fmla="+- -6212962 0 0"/>
              <a:gd name="G2" fmla="+- 0 0 -6212962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6212962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212962"/>
              <a:gd name="G36" fmla="sin G34 -6212962"/>
              <a:gd name="G37" fmla="+/ -6212962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110 w 21600"/>
              <a:gd name="T5" fmla="*/ 2850 h 21600"/>
              <a:gd name="T6" fmla="*/ 10121 w 21600"/>
              <a:gd name="T7" fmla="*/ 2728 h 21600"/>
              <a:gd name="T8" fmla="*/ 14455 w 21600"/>
              <a:gd name="T9" fmla="*/ 6825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649" y="5399"/>
                  <a:pt x="10498" y="5406"/>
                  <a:pt x="10347" y="5418"/>
                </a:cubicBezTo>
                <a:lnTo>
                  <a:pt x="9895" y="37"/>
                </a:lnTo>
                <a:cubicBezTo>
                  <a:pt x="10196" y="12"/>
                  <a:pt x="10498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8594" name="AutoShape 18"/>
          <p:cNvSpPr>
            <a:spLocks noChangeArrowheads="1"/>
          </p:cNvSpPr>
          <p:nvPr/>
        </p:nvSpPr>
        <p:spPr bwMode="auto">
          <a:xfrm rot="10800000">
            <a:off x="4038600" y="5029200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8595" name="AutoShape 19"/>
          <p:cNvSpPr>
            <a:spLocks noChangeArrowheads="1"/>
          </p:cNvSpPr>
          <p:nvPr/>
        </p:nvSpPr>
        <p:spPr bwMode="auto">
          <a:xfrm rot="9120871">
            <a:off x="1312863" y="4470400"/>
            <a:ext cx="1125537" cy="1092200"/>
          </a:xfrm>
          <a:custGeom>
            <a:avLst/>
            <a:gdLst>
              <a:gd name="G0" fmla="+- 0 0 0"/>
              <a:gd name="G1" fmla="+- -6212962 0 0"/>
              <a:gd name="G2" fmla="+- 0 0 -6212962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6212962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212962"/>
              <a:gd name="G36" fmla="sin G34 -6212962"/>
              <a:gd name="G37" fmla="+/ -6212962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110 w 21600"/>
              <a:gd name="T5" fmla="*/ 2850 h 21600"/>
              <a:gd name="T6" fmla="*/ 10121 w 21600"/>
              <a:gd name="T7" fmla="*/ 2728 h 21600"/>
              <a:gd name="T8" fmla="*/ 14455 w 21600"/>
              <a:gd name="T9" fmla="*/ 6825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649" y="5399"/>
                  <a:pt x="10498" y="5406"/>
                  <a:pt x="10347" y="5418"/>
                </a:cubicBezTo>
                <a:lnTo>
                  <a:pt x="9895" y="37"/>
                </a:lnTo>
                <a:cubicBezTo>
                  <a:pt x="10196" y="12"/>
                  <a:pt x="10498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8596" name="AutoShape 20"/>
          <p:cNvSpPr>
            <a:spLocks noChangeArrowheads="1"/>
          </p:cNvSpPr>
          <p:nvPr/>
        </p:nvSpPr>
        <p:spPr bwMode="auto">
          <a:xfrm rot="36354708">
            <a:off x="592931" y="3064669"/>
            <a:ext cx="1125538" cy="1092200"/>
          </a:xfrm>
          <a:custGeom>
            <a:avLst/>
            <a:gdLst>
              <a:gd name="G0" fmla="+- 0 0 0"/>
              <a:gd name="G1" fmla="+- -6212962 0 0"/>
              <a:gd name="G2" fmla="+- 0 0 -6212962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6212962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212962"/>
              <a:gd name="G36" fmla="sin G34 -6212962"/>
              <a:gd name="G37" fmla="+/ -6212962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110 w 21600"/>
              <a:gd name="T5" fmla="*/ 2850 h 21600"/>
              <a:gd name="T6" fmla="*/ 10121 w 21600"/>
              <a:gd name="T7" fmla="*/ 2728 h 21600"/>
              <a:gd name="T8" fmla="*/ 14455 w 21600"/>
              <a:gd name="T9" fmla="*/ 6825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649" y="5399"/>
                  <a:pt x="10498" y="5406"/>
                  <a:pt x="10347" y="5418"/>
                </a:cubicBezTo>
                <a:lnTo>
                  <a:pt x="9895" y="37"/>
                </a:lnTo>
                <a:cubicBezTo>
                  <a:pt x="10196" y="12"/>
                  <a:pt x="10498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sa-IN">
                <a:ea typeface="Kalimati" pitchFamily="2"/>
                <a:cs typeface="Kalimati" pitchFamily="2"/>
              </a:rPr>
              <a:t>परिभाषा </a:t>
            </a:r>
            <a:r>
              <a:rPr lang="en-US">
                <a:latin typeface="Kalimati" pitchFamily="2"/>
                <a:ea typeface="Kalimati" pitchFamily="2"/>
                <a:cs typeface="Kalimati" pitchFamily="2"/>
              </a:rPr>
              <a:t>(</a:t>
            </a:r>
            <a:r>
              <a:rPr lang="sa-IN">
                <a:latin typeface="Kalimati" pitchFamily="2"/>
                <a:ea typeface="Kalimati" pitchFamily="2"/>
                <a:cs typeface="Kalimati" pitchFamily="2"/>
              </a:rPr>
              <a:t>कार्यक्रम</a:t>
            </a:r>
            <a:r>
              <a:rPr lang="en-US">
                <a:latin typeface="Kalimati" pitchFamily="2"/>
                <a:ea typeface="Kalimati" pitchFamily="2"/>
                <a:cs typeface="Kalimati" pitchFamily="2"/>
              </a:rPr>
              <a:t>,</a:t>
            </a:r>
            <a:r>
              <a:rPr lang="sa-IN">
                <a:latin typeface="Kalimati" pitchFamily="2"/>
                <a:ea typeface="Kalimati" pitchFamily="2"/>
                <a:cs typeface="Kalimati" pitchFamily="2"/>
              </a:rPr>
              <a:t> कोर्ष</a:t>
            </a:r>
            <a:r>
              <a:rPr lang="en-US">
                <a:latin typeface="Kalimati" pitchFamily="2"/>
                <a:ea typeface="Kalimati" pitchFamily="2"/>
                <a:cs typeface="Kalimati" pitchFamily="2"/>
              </a:rPr>
              <a:t>,</a:t>
            </a:r>
            <a:r>
              <a:rPr lang="sa-IN">
                <a:latin typeface="Kalimati" pitchFamily="2"/>
                <a:ea typeface="Kalimati" pitchFamily="2"/>
                <a:cs typeface="Kalimati" pitchFamily="2"/>
              </a:rPr>
              <a:t> सेसन</a:t>
            </a:r>
            <a:r>
              <a:rPr lang="en-US">
                <a:latin typeface="Kalimati" pitchFamily="2"/>
                <a:ea typeface="Kalimati" pitchFamily="2"/>
                <a:cs typeface="Kalimati" pitchFamily="2"/>
              </a:rPr>
              <a:t>)</a:t>
            </a:r>
            <a:endParaRPr lang="sa-IN">
              <a:latin typeface="Kalimati" pitchFamily="2"/>
              <a:ea typeface="Kalimati" pitchFamily="2"/>
              <a:cs typeface="Kalimati" pitchFamily="2"/>
            </a:endParaRPr>
          </a:p>
          <a:p>
            <a:r>
              <a:rPr lang="sa-IN">
                <a:latin typeface="Kalimati" pitchFamily="2"/>
                <a:ea typeface="Kalimati" pitchFamily="2"/>
                <a:cs typeface="Kalimati" pitchFamily="2"/>
              </a:rPr>
              <a:t>कोर्ष वा सेसन योजनाको ढाँचा तयार</a:t>
            </a:r>
          </a:p>
          <a:p>
            <a:r>
              <a:rPr lang="sa-IN">
                <a:latin typeface="Kalimati" pitchFamily="2"/>
                <a:ea typeface="Kalimati" pitchFamily="2"/>
                <a:cs typeface="Kalimati" pitchFamily="2"/>
              </a:rPr>
              <a:t>सिकाईको उद्धेश्य</a:t>
            </a:r>
          </a:p>
          <a:p>
            <a:r>
              <a:rPr lang="sa-IN">
                <a:latin typeface="Kalimati" pitchFamily="2"/>
                <a:ea typeface="Kalimati" pitchFamily="2"/>
                <a:cs typeface="Kalimati" pitchFamily="2"/>
              </a:rPr>
              <a:t>प्रभावकारी अभ्यासको ढाँचा निर्माण </a:t>
            </a:r>
            <a:r>
              <a:rPr lang="en-US">
                <a:latin typeface="Kalimati" pitchFamily="2"/>
                <a:ea typeface="Kalimati" pitchFamily="2"/>
                <a:cs typeface="Kalimati" pitchFamily="2"/>
              </a:rPr>
              <a:t>:</a:t>
            </a:r>
            <a:r>
              <a:rPr lang="sa-IN">
                <a:latin typeface="Kalimati" pitchFamily="2"/>
                <a:ea typeface="Kalimati" pitchFamily="2"/>
                <a:cs typeface="Kalimati" pitchFamily="2"/>
              </a:rPr>
              <a:t> व्यवहारिक टिप्स</a:t>
            </a:r>
          </a:p>
          <a:p>
            <a:r>
              <a:rPr lang="sa-IN">
                <a:latin typeface="Kalimati" pitchFamily="2"/>
                <a:ea typeface="Kalimati" pitchFamily="2"/>
                <a:cs typeface="Kalimati" pitchFamily="2"/>
              </a:rPr>
              <a:t>तालिमको निर्माण वा गठन</a:t>
            </a:r>
          </a:p>
          <a:p>
            <a:pPr>
              <a:buFontTx/>
              <a:buNone/>
            </a:pPr>
            <a:endParaRPr lang="en-US">
              <a:latin typeface="Kalimati" pitchFamily="2"/>
              <a:ea typeface="Kalimati" pitchFamily="2"/>
              <a:cs typeface="Kalimati" pitchFamily="2"/>
            </a:endParaRPr>
          </a:p>
          <a:p>
            <a:endParaRPr lang="sa-IN">
              <a:cs typeface="Mangal" pitchFamily="2" charset="0"/>
            </a:endParaRPr>
          </a:p>
          <a:p>
            <a:endParaRPr lang="en-US">
              <a:cs typeface="Mangal" pitchFamily="2" charset="0"/>
            </a:endParaRPr>
          </a:p>
        </p:txBody>
      </p:sp>
      <p:sp>
        <p:nvSpPr>
          <p:cNvPr id="4126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a-IN" sz="4000" b="0">
                <a:ea typeface="Kalimati" pitchFamily="2"/>
                <a:cs typeface="Kalimati" pitchFamily="2"/>
              </a:rPr>
              <a:t>प्रस्तुतीको रुपरेखा</a:t>
            </a:r>
            <a:r>
              <a:rPr lang="sa-IN" sz="4000" b="0">
                <a:cs typeface="Mangal" pitchFamily="2" charset="0"/>
              </a:rPr>
              <a:t/>
            </a:r>
            <a:br>
              <a:rPr lang="sa-IN" sz="4000" b="0">
                <a:cs typeface="Mangal" pitchFamily="2" charset="0"/>
              </a:rPr>
            </a:br>
            <a:endParaRPr lang="en-GB" sz="4000" b="0">
              <a:cs typeface="Mangal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sa-IN" b="1">
                <a:ea typeface="Kalimati" pitchFamily="2"/>
                <a:cs typeface="Kalimati" pitchFamily="2"/>
              </a:rPr>
              <a:t>तालिम </a:t>
            </a:r>
            <a:r>
              <a:rPr lang="sa-IN" b="1">
                <a:latin typeface="Kalimati" pitchFamily="2"/>
                <a:ea typeface="Kalimati" pitchFamily="2"/>
                <a:cs typeface="Kalimati" pitchFamily="2"/>
              </a:rPr>
              <a:t>कार्यक्रम</a:t>
            </a:r>
            <a:r>
              <a:rPr lang="sa-IN">
                <a:latin typeface="Kalimati" pitchFamily="2"/>
                <a:ea typeface="Kalimati" pitchFamily="2"/>
                <a:cs typeface="Kalimati" pitchFamily="2"/>
              </a:rPr>
              <a:t> </a:t>
            </a:r>
            <a:r>
              <a:rPr lang="en-US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(</a:t>
            </a:r>
            <a:r>
              <a:rPr lang="sa-IN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जसमा कै</a:t>
            </a:r>
            <a:r>
              <a:rPr lang="hi-IN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यौ</a:t>
            </a:r>
            <a:r>
              <a:rPr lang="en-US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 </a:t>
            </a:r>
            <a:r>
              <a:rPr lang="sa-IN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कोर्ष वा गतिविधीहरु समावेश हुनसक्छन</a:t>
            </a:r>
            <a:r>
              <a:rPr lang="en-US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)</a:t>
            </a:r>
            <a:endParaRPr lang="sa-IN">
              <a:solidFill>
                <a:schemeClr val="tx1"/>
              </a:solidFill>
              <a:latin typeface="Kalimati" pitchFamily="2"/>
              <a:ea typeface="Kalimati" pitchFamily="2"/>
              <a:cs typeface="Kalimati" pitchFamily="2"/>
            </a:endParaRPr>
          </a:p>
          <a:p>
            <a:r>
              <a:rPr lang="sa-IN" b="1">
                <a:latin typeface="Kalimati" pitchFamily="2"/>
                <a:ea typeface="Kalimati" pitchFamily="2"/>
                <a:cs typeface="Kalimati" pitchFamily="2"/>
              </a:rPr>
              <a:t>तालिमको कोर्ष</a:t>
            </a:r>
            <a:r>
              <a:rPr lang="sa-IN">
                <a:latin typeface="Kalimati" pitchFamily="2"/>
                <a:ea typeface="Kalimati" pitchFamily="2"/>
                <a:cs typeface="Kalimati" pitchFamily="2"/>
              </a:rPr>
              <a:t> </a:t>
            </a:r>
            <a:r>
              <a:rPr lang="en-US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(</a:t>
            </a:r>
            <a:r>
              <a:rPr lang="sa-IN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सम्पुर्ण आवश्कता पहिचान</a:t>
            </a:r>
            <a:r>
              <a:rPr lang="en-US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,</a:t>
            </a:r>
            <a:r>
              <a:rPr lang="sa-IN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 कोर्षको उद्धेश्य</a:t>
            </a:r>
            <a:r>
              <a:rPr lang="en-US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)</a:t>
            </a:r>
            <a:endParaRPr lang="sa-IN">
              <a:solidFill>
                <a:schemeClr val="tx1"/>
              </a:solidFill>
              <a:latin typeface="Kalimati" pitchFamily="2"/>
              <a:ea typeface="Kalimati" pitchFamily="2"/>
              <a:cs typeface="Kalimati" pitchFamily="2"/>
            </a:endParaRPr>
          </a:p>
          <a:p>
            <a:r>
              <a:rPr lang="sa-IN" b="1">
                <a:latin typeface="Kalimati" pitchFamily="2"/>
                <a:ea typeface="Kalimati" pitchFamily="2"/>
                <a:cs typeface="Kalimati" pitchFamily="2"/>
              </a:rPr>
              <a:t>तालिमको सेसन</a:t>
            </a:r>
            <a:r>
              <a:rPr lang="sa-IN">
                <a:latin typeface="Kalimati" pitchFamily="2"/>
                <a:ea typeface="Kalimati" pitchFamily="2"/>
                <a:cs typeface="Kalimati" pitchFamily="2"/>
              </a:rPr>
              <a:t> </a:t>
            </a:r>
            <a:r>
              <a:rPr lang="en-US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(</a:t>
            </a:r>
            <a:r>
              <a:rPr lang="sa-IN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एउटा विस्तृत तालिम कोर्षको एउटा ठोस क्षेत्र</a:t>
            </a:r>
            <a:r>
              <a:rPr lang="en-US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)</a:t>
            </a:r>
            <a:endParaRPr lang="sa-IN">
              <a:solidFill>
                <a:schemeClr val="tx1"/>
              </a:solidFill>
              <a:latin typeface="Kalimati" pitchFamily="2"/>
              <a:ea typeface="Kalimati" pitchFamily="2"/>
              <a:cs typeface="Kalimati" pitchFamily="2"/>
            </a:endParaRPr>
          </a:p>
          <a:p>
            <a:endParaRPr lang="sa-IN">
              <a:solidFill>
                <a:schemeClr val="tx1"/>
              </a:solidFill>
              <a:latin typeface="Kalimati" pitchFamily="2"/>
              <a:ea typeface="Kalimati" pitchFamily="2"/>
              <a:cs typeface="Kalimati" pitchFamily="2"/>
            </a:endParaRPr>
          </a:p>
          <a:p>
            <a:endParaRPr lang="sa-IN">
              <a:cs typeface="Mangal" pitchFamily="2" charset="0"/>
            </a:endParaRPr>
          </a:p>
          <a:p>
            <a:endParaRPr lang="en-US">
              <a:cs typeface="Mangal" pitchFamily="2" charset="0"/>
            </a:endParaRP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a-IN" sz="4000">
                <a:ea typeface="Kalimati" pitchFamily="2"/>
                <a:cs typeface="Kalimati" pitchFamily="2"/>
              </a:rPr>
              <a:t>परिभाषा</a:t>
            </a:r>
            <a:r>
              <a:rPr lang="sa-IN" sz="4000" b="0">
                <a:ea typeface="Kalimati" pitchFamily="2"/>
                <a:cs typeface="Kalimati" pitchFamily="2"/>
              </a:rPr>
              <a:t> </a:t>
            </a:r>
            <a:endParaRPr lang="en-GB" sz="4000" b="0">
              <a:cs typeface="Mangal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812800" indent="-457200"/>
            <a:r>
              <a:rPr lang="sa-IN" sz="2400" b="1">
                <a:ea typeface="Kalimati" pitchFamily="2"/>
                <a:cs typeface="Kalimati" pitchFamily="2"/>
              </a:rPr>
              <a:t>तालिम आवश्कता पहिचान </a:t>
            </a:r>
            <a:r>
              <a:rPr lang="en-US" sz="2400" b="1">
                <a:ea typeface="Kalimati" pitchFamily="2"/>
                <a:cs typeface="Kalimati" pitchFamily="2"/>
              </a:rPr>
              <a:t>(TNA) </a:t>
            </a:r>
            <a:r>
              <a:rPr lang="sa-IN" sz="2400" b="1">
                <a:ea typeface="Kalimati" pitchFamily="2"/>
                <a:cs typeface="Kalimati" pitchFamily="2"/>
              </a:rPr>
              <a:t>बाट पत्ता लागेको सिक्न आवश्यक विषयहरुको सम्बोधन</a:t>
            </a:r>
            <a:endParaRPr lang="sa-IN" sz="2400">
              <a:solidFill>
                <a:schemeClr val="tx1"/>
              </a:solidFill>
              <a:latin typeface="Kalimati" pitchFamily="2"/>
              <a:ea typeface="Kalimati" pitchFamily="2"/>
              <a:cs typeface="Kalimati" pitchFamily="2"/>
            </a:endParaRPr>
          </a:p>
          <a:p>
            <a:pPr marL="812800" indent="-457200"/>
            <a:r>
              <a:rPr lang="sa-IN" sz="2400" b="1">
                <a:latin typeface="Kalimati" pitchFamily="2"/>
                <a:ea typeface="Kalimati" pitchFamily="2"/>
                <a:cs typeface="Kalimati" pitchFamily="2"/>
              </a:rPr>
              <a:t>सहभागितामुलक </a:t>
            </a:r>
            <a:r>
              <a:rPr lang="en-US" sz="2400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(</a:t>
            </a:r>
            <a:r>
              <a:rPr lang="sa-IN" sz="2400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सहभागिहरुलाई समावेश गर्ने</a:t>
            </a:r>
            <a:r>
              <a:rPr lang="en-US" sz="2400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)</a:t>
            </a:r>
            <a:endParaRPr lang="sa-IN" sz="2400">
              <a:solidFill>
                <a:schemeClr val="tx1"/>
              </a:solidFill>
              <a:latin typeface="Kalimati" pitchFamily="2"/>
              <a:ea typeface="Kalimati" pitchFamily="2"/>
              <a:cs typeface="Kalimati" pitchFamily="2"/>
            </a:endParaRPr>
          </a:p>
          <a:p>
            <a:pPr marL="812800" indent="-457200"/>
            <a:r>
              <a:rPr lang="sa-IN" sz="2400" b="1">
                <a:latin typeface="Kalimati" pitchFamily="2"/>
                <a:ea typeface="Kalimati" pitchFamily="2"/>
                <a:cs typeface="Kalimati" pitchFamily="2"/>
              </a:rPr>
              <a:t>समावेश हुनुपर्ने</a:t>
            </a:r>
          </a:p>
          <a:p>
            <a:pPr marL="812800" indent="-457200">
              <a:buFont typeface="Wingdings" pitchFamily="2" charset="2"/>
              <a:buChar char="Ø"/>
            </a:pPr>
            <a:r>
              <a:rPr lang="sa-IN" sz="2800" b="1">
                <a:latin typeface="Kalimati" pitchFamily="2"/>
                <a:ea typeface="Kalimati" pitchFamily="2"/>
                <a:cs typeface="Kalimati" pitchFamily="2"/>
              </a:rPr>
              <a:t> </a:t>
            </a:r>
            <a:r>
              <a:rPr lang="sa-IN" sz="2400" b="1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सिकाईको उद्धेश्य</a:t>
            </a:r>
          </a:p>
          <a:p>
            <a:pPr marL="812800" indent="-457200">
              <a:buFont typeface="Wingdings" pitchFamily="2" charset="2"/>
              <a:buChar char="Ø"/>
            </a:pPr>
            <a:r>
              <a:rPr lang="sa-IN" sz="2400" b="1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 विषय सूचि</a:t>
            </a:r>
          </a:p>
          <a:p>
            <a:pPr marL="812800" indent="-457200">
              <a:buFont typeface="Wingdings" pitchFamily="2" charset="2"/>
              <a:buChar char="Ø"/>
            </a:pPr>
            <a:r>
              <a:rPr lang="sa-IN" sz="2400" b="1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 विधी </a:t>
            </a:r>
            <a:r>
              <a:rPr lang="en-US" sz="2400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(</a:t>
            </a:r>
            <a:r>
              <a:rPr lang="sa-IN" sz="2400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तालिमको तरिका  ह्याण्डआउट्स</a:t>
            </a:r>
            <a:r>
              <a:rPr lang="en-US" sz="2400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)</a:t>
            </a:r>
            <a:endParaRPr lang="sa-IN" sz="2400">
              <a:solidFill>
                <a:schemeClr val="tx1"/>
              </a:solidFill>
              <a:latin typeface="Kalimati" pitchFamily="2"/>
              <a:ea typeface="Kalimati" pitchFamily="2"/>
              <a:cs typeface="Kalimati" pitchFamily="2"/>
            </a:endParaRPr>
          </a:p>
          <a:p>
            <a:pPr marL="812800" indent="-457200" algn="just">
              <a:buFont typeface="Wingdings" pitchFamily="2" charset="2"/>
              <a:buChar char="Ø"/>
            </a:pPr>
            <a:r>
              <a:rPr lang="sa-IN" sz="2400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 आवश्यक श्रोतव्यक्ति वा श्रोतव्यक्तिहरु</a:t>
            </a:r>
          </a:p>
          <a:p>
            <a:pPr marL="812800" indent="-457200" algn="just">
              <a:buFont typeface="Wingdings" pitchFamily="2" charset="2"/>
              <a:buChar char="Ø"/>
            </a:pPr>
            <a:r>
              <a:rPr lang="sa-IN" sz="2400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 समय</a:t>
            </a:r>
          </a:p>
          <a:p>
            <a:pPr marL="812800" indent="-457200" algn="just">
              <a:buFont typeface="Wingdings" pitchFamily="2" charset="2"/>
              <a:buChar char="Ø"/>
            </a:pPr>
            <a:r>
              <a:rPr lang="sa-IN" sz="2400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 बस्तुहरु</a:t>
            </a:r>
          </a:p>
          <a:p>
            <a:pPr marL="812800" indent="-457200" algn="just">
              <a:buFont typeface="Wingdings" pitchFamily="2" charset="2"/>
              <a:buChar char="Ø"/>
            </a:pPr>
            <a:r>
              <a:rPr lang="sa-IN" sz="2400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 उपकरण</a:t>
            </a:r>
            <a:r>
              <a:rPr lang="en-US" sz="2400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  <a:sym typeface="Wingdings 3" pitchFamily="18" charset="2"/>
              </a:rPr>
              <a:t>/</a:t>
            </a:r>
            <a:r>
              <a:rPr lang="sa-IN" sz="2400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  <a:sym typeface="Wingdings 3" pitchFamily="18" charset="2"/>
              </a:rPr>
              <a:t>मसलन्द सामग्रीहरु</a:t>
            </a:r>
          </a:p>
          <a:p>
            <a:pPr marL="812800" indent="-457200">
              <a:buFont typeface="Wingdings" pitchFamily="2" charset="2"/>
              <a:buChar char="Ø"/>
            </a:pPr>
            <a:endParaRPr lang="sa-IN" sz="2400" b="1">
              <a:solidFill>
                <a:schemeClr val="tx1"/>
              </a:solidFill>
              <a:latin typeface="Kalimati" pitchFamily="2"/>
              <a:ea typeface="Kalimati" pitchFamily="2"/>
              <a:cs typeface="Kalimati" pitchFamily="2"/>
            </a:endParaRPr>
          </a:p>
          <a:p>
            <a:pPr marL="812800" indent="-457200">
              <a:buFont typeface="Wingdings" pitchFamily="2" charset="2"/>
              <a:buChar char="v"/>
            </a:pPr>
            <a:endParaRPr lang="sa-IN" sz="2400">
              <a:solidFill>
                <a:schemeClr val="tx1"/>
              </a:solidFill>
              <a:latin typeface="Kalimati" pitchFamily="2"/>
              <a:ea typeface="Kalimati" pitchFamily="2"/>
              <a:cs typeface="Kalimati" pitchFamily="2"/>
            </a:endParaRPr>
          </a:p>
          <a:p>
            <a:pPr marL="812800" indent="-457200"/>
            <a:endParaRPr lang="sa-IN" sz="2400">
              <a:solidFill>
                <a:schemeClr val="tx1"/>
              </a:solidFill>
              <a:latin typeface="Kalimati" pitchFamily="2"/>
              <a:ea typeface="Kalimati" pitchFamily="2"/>
              <a:cs typeface="Kalimati" pitchFamily="2"/>
            </a:endParaRPr>
          </a:p>
          <a:p>
            <a:pPr marL="812800" indent="-457200"/>
            <a:endParaRPr lang="sa-IN" sz="2400">
              <a:solidFill>
                <a:srgbClr val="0000FF"/>
              </a:solidFill>
              <a:cs typeface="Mangal" pitchFamily="2" charset="0"/>
            </a:endParaRPr>
          </a:p>
          <a:p>
            <a:pPr marL="812800" indent="-457200"/>
            <a:endParaRPr lang="en-US" sz="2400">
              <a:solidFill>
                <a:srgbClr val="0000FF"/>
              </a:solidFill>
              <a:cs typeface="Mangal" pitchFamily="2" charset="0"/>
            </a:endParaRP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a-IN" sz="4000">
                <a:latin typeface="Kalimati" pitchFamily="2"/>
                <a:ea typeface="Kalimati" pitchFamily="2"/>
                <a:cs typeface="Kalimati" pitchFamily="2"/>
              </a:rPr>
              <a:t>कोर्ष वा सेसन योजनाको ढाँचा तयार</a:t>
            </a:r>
            <a:br>
              <a:rPr lang="sa-IN" sz="4000">
                <a:latin typeface="Kalimati" pitchFamily="2"/>
                <a:ea typeface="Kalimati" pitchFamily="2"/>
                <a:cs typeface="Kalimati" pitchFamily="2"/>
              </a:rPr>
            </a:br>
            <a:endParaRPr lang="en-GB" sz="4000">
              <a:latin typeface="Kalimati" pitchFamily="2"/>
              <a:ea typeface="Kalimati" pitchFamily="2"/>
              <a:cs typeface="Kalimati" pitchFamily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52800"/>
            <a:ext cx="8229600" cy="2773363"/>
          </a:xfrm>
        </p:spPr>
        <p:txBody>
          <a:bodyPr/>
          <a:lstStyle/>
          <a:p>
            <a:pPr marL="812800" indent="-457200" algn="ctr">
              <a:buFontTx/>
              <a:buNone/>
            </a:pPr>
            <a:r>
              <a:rPr lang="sa-IN" sz="4000" b="1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सेसन योजनाको उदाहरण</a:t>
            </a:r>
            <a:endParaRPr lang="en-US" sz="2400">
              <a:solidFill>
                <a:srgbClr val="0000FF"/>
              </a:solidFill>
              <a:cs typeface="Mangal" pitchFamily="2" charset="0"/>
            </a:endParaRP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a-IN" sz="4000">
                <a:latin typeface="Kalimati" pitchFamily="2"/>
                <a:ea typeface="Kalimati" pitchFamily="2"/>
                <a:cs typeface="Kalimati" pitchFamily="2"/>
              </a:rPr>
              <a:t>कोर्ष वा सेसन योजनाको ढाँचा निर्माण</a:t>
            </a:r>
            <a:endParaRPr lang="en-GB" sz="4000">
              <a:latin typeface="Kalimati" pitchFamily="2"/>
              <a:ea typeface="Kalimati" pitchFamily="2"/>
              <a:cs typeface="Kalimati" pitchFamily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a-IN" sz="3600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सिकाईको उद्धेश्यहरु</a:t>
            </a:r>
            <a:endParaRPr lang="en-GB" sz="3600">
              <a:latin typeface="Kalimati" pitchFamily="2"/>
              <a:ea typeface="Kalimati" pitchFamily="2"/>
              <a:cs typeface="Kalimati" pitchFamily="2"/>
            </a:endParaRPr>
          </a:p>
        </p:txBody>
      </p:sp>
      <p:sp>
        <p:nvSpPr>
          <p:cNvPr id="4167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sa-IN">
                <a:ea typeface="Kalimati" pitchFamily="2"/>
                <a:cs typeface="Kalimati" pitchFamily="2"/>
              </a:rPr>
              <a:t>तालिम आवश्यकताको पहिचान</a:t>
            </a:r>
            <a:r>
              <a:rPr lang="en-US">
                <a:ea typeface="Kalimati" pitchFamily="2"/>
                <a:cs typeface="Kalimati" pitchFamily="2"/>
              </a:rPr>
              <a:t> (</a:t>
            </a:r>
            <a:r>
              <a:rPr lang="en-US">
                <a:latin typeface="Times New Roman" pitchFamily="18" charset="0"/>
                <a:ea typeface="Kalimati" pitchFamily="2"/>
                <a:cs typeface="Times New Roman" pitchFamily="18" charset="0"/>
              </a:rPr>
              <a:t>TNA) </a:t>
            </a:r>
            <a:r>
              <a:rPr lang="sa-IN">
                <a:ea typeface="Kalimati" pitchFamily="2"/>
                <a:cs typeface="Kalimati" pitchFamily="2"/>
              </a:rPr>
              <a:t>को आधारमा</a:t>
            </a:r>
          </a:p>
          <a:p>
            <a:r>
              <a:rPr lang="sa-IN">
                <a:latin typeface="Kalimati" pitchFamily="2"/>
                <a:ea typeface="Kalimati" pitchFamily="2"/>
                <a:cs typeface="Kalimati" pitchFamily="2"/>
              </a:rPr>
              <a:t>कोर्षको उद्धेश्य</a:t>
            </a:r>
            <a:r>
              <a:rPr lang="en-US">
                <a:latin typeface="Kalimati" pitchFamily="2"/>
                <a:ea typeface="Kalimati" pitchFamily="2"/>
                <a:cs typeface="Kalimati" pitchFamily="2"/>
              </a:rPr>
              <a:t>/</a:t>
            </a:r>
            <a:r>
              <a:rPr lang="sa-IN">
                <a:latin typeface="Kalimati" pitchFamily="2"/>
                <a:ea typeface="Kalimati" pitchFamily="2"/>
                <a:cs typeface="Kalimati" pitchFamily="2"/>
              </a:rPr>
              <a:t>सेसनको उद्धेश्य</a:t>
            </a:r>
          </a:p>
          <a:p>
            <a:r>
              <a:rPr lang="sa-IN">
                <a:latin typeface="Kalimati" pitchFamily="2"/>
                <a:ea typeface="Kalimati" pitchFamily="2"/>
                <a:cs typeface="Kalimati" pitchFamily="2"/>
              </a:rPr>
              <a:t>विशेषता </a:t>
            </a:r>
            <a:r>
              <a:rPr lang="sa-IN">
                <a:latin typeface="Preeti" pitchFamily="2" charset="0"/>
                <a:ea typeface="Kalimati" pitchFamily="2"/>
                <a:cs typeface="Kalimati" pitchFamily="2"/>
              </a:rPr>
              <a:t>–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SMART</a:t>
            </a:r>
          </a:p>
          <a:p>
            <a:pPr>
              <a:buFontTx/>
              <a:buNone/>
            </a:pPr>
            <a:r>
              <a:rPr lang="en-US" b="1">
                <a:latin typeface="Preeti" pitchFamily="2" charset="0"/>
                <a:cs typeface="Times New Roman" pitchFamily="18" charset="0"/>
              </a:rPr>
              <a:t>			</a:t>
            </a:r>
            <a:r>
              <a:rPr lang="sa-IN">
                <a:latin typeface="Preeti" pitchFamily="2" charset="0"/>
                <a:ea typeface="Kalimati" pitchFamily="2"/>
                <a:cs typeface="Kalimati" pitchFamily="2"/>
              </a:rPr>
              <a:t>–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pecific</a:t>
            </a:r>
          </a:p>
          <a:p>
            <a:pPr>
              <a:buFontTx/>
              <a:buNone/>
            </a:pPr>
            <a:r>
              <a:rPr lang="en-US">
                <a:latin typeface="Preeti" pitchFamily="2" charset="0"/>
                <a:ea typeface="Kalimati" pitchFamily="2"/>
                <a:cs typeface="Kalimati" pitchFamily="2"/>
              </a:rPr>
              <a:t>			</a:t>
            </a:r>
            <a:r>
              <a:rPr lang="sa-IN">
                <a:latin typeface="Preeti" pitchFamily="2" charset="0"/>
                <a:ea typeface="Kalimati" pitchFamily="2"/>
                <a:cs typeface="Kalimati" pitchFamily="2"/>
              </a:rPr>
              <a:t>–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easurable</a:t>
            </a:r>
          </a:p>
          <a:p>
            <a:pPr>
              <a:buFontTx/>
              <a:buNone/>
            </a:pPr>
            <a:r>
              <a:rPr lang="en-US">
                <a:latin typeface="Preeti" pitchFamily="2" charset="0"/>
                <a:ea typeface="Kalimati" pitchFamily="2"/>
                <a:cs typeface="Kalimati" pitchFamily="2"/>
              </a:rPr>
              <a:t>			</a:t>
            </a:r>
            <a:r>
              <a:rPr lang="sa-IN">
                <a:latin typeface="Preeti" pitchFamily="2" charset="0"/>
                <a:ea typeface="Kalimati" pitchFamily="2"/>
                <a:cs typeface="Kalimati" pitchFamily="2"/>
              </a:rPr>
              <a:t>–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chievable</a:t>
            </a:r>
          </a:p>
          <a:p>
            <a:pPr>
              <a:buFontTx/>
              <a:buNone/>
            </a:pPr>
            <a:r>
              <a:rPr lang="en-US">
                <a:latin typeface="Preeti" pitchFamily="2" charset="0"/>
                <a:ea typeface="Kalimati" pitchFamily="2"/>
                <a:cs typeface="Kalimati" pitchFamily="2"/>
              </a:rPr>
              <a:t>			</a:t>
            </a:r>
            <a:r>
              <a:rPr lang="sa-IN">
                <a:latin typeface="Preeti" pitchFamily="2" charset="0"/>
                <a:ea typeface="Kalimati" pitchFamily="2"/>
                <a:cs typeface="Kalimati" pitchFamily="2"/>
              </a:rPr>
              <a:t>–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elevant</a:t>
            </a:r>
          </a:p>
          <a:p>
            <a:pPr>
              <a:buFontTx/>
              <a:buNone/>
            </a:pPr>
            <a:r>
              <a:rPr lang="en-US">
                <a:latin typeface="Preeti" pitchFamily="2" charset="0"/>
                <a:ea typeface="Kalimati" pitchFamily="2"/>
                <a:cs typeface="Kalimati" pitchFamily="2"/>
              </a:rPr>
              <a:t>			</a:t>
            </a:r>
            <a:r>
              <a:rPr lang="sa-IN">
                <a:latin typeface="Preeti" pitchFamily="2" charset="0"/>
                <a:ea typeface="Kalimati" pitchFamily="2"/>
                <a:cs typeface="Kalimati" pitchFamily="2"/>
              </a:rPr>
              <a:t>–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ime-bound</a:t>
            </a:r>
            <a:endParaRPr lang="sa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a-IN" sz="3600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सिकाईको उद्धेश्यहरु</a:t>
            </a:r>
            <a:endParaRPr lang="en-GB" sz="3600">
              <a:latin typeface="Kalimati" pitchFamily="2"/>
              <a:ea typeface="Kalimati" pitchFamily="2"/>
              <a:cs typeface="Kalimati" pitchFamily="2"/>
            </a:endParaRP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Kalimati" pitchFamily="2"/>
                <a:ea typeface="Kalimati" pitchFamily="2"/>
                <a:cs typeface="Kalimati" pitchFamily="2"/>
              </a:rPr>
              <a:t>"</a:t>
            </a:r>
            <a:r>
              <a:rPr lang="sa-IN">
                <a:ea typeface="Kalimati" pitchFamily="2"/>
                <a:cs typeface="Kalimati" pitchFamily="2"/>
              </a:rPr>
              <a:t>यस तालिमको अन्त्यमा</a:t>
            </a:r>
            <a:r>
              <a:rPr lang="en-US">
                <a:latin typeface="Kalimati" pitchFamily="2"/>
                <a:ea typeface="Kalimati" pitchFamily="2"/>
                <a:cs typeface="Kalimati" pitchFamily="2"/>
              </a:rPr>
              <a:t>,</a:t>
            </a:r>
            <a:r>
              <a:rPr lang="sa-IN">
                <a:latin typeface="Kalimati" pitchFamily="2"/>
                <a:ea typeface="Kalimati" pitchFamily="2"/>
                <a:cs typeface="Kalimati" pitchFamily="2"/>
              </a:rPr>
              <a:t> सहभागिहरु </a:t>
            </a:r>
            <a:r>
              <a:rPr lang="en-US">
                <a:latin typeface="Kalimati" pitchFamily="2"/>
                <a:ea typeface="Kalimati" pitchFamily="2"/>
                <a:cs typeface="Kalimati" pitchFamily="2"/>
              </a:rPr>
              <a:t>... ... ... ...</a:t>
            </a:r>
            <a:r>
              <a:rPr lang="sa-IN">
                <a:latin typeface="Kalimati" pitchFamily="2"/>
                <a:ea typeface="Kalimati" pitchFamily="2"/>
                <a:cs typeface="Kalimati" pitchFamily="2"/>
              </a:rPr>
              <a:t> गर्न सक्षम हुनेछन् </a:t>
            </a:r>
            <a:r>
              <a:rPr lang="en-US">
                <a:latin typeface="Kalimati" pitchFamily="2"/>
                <a:ea typeface="Kalimati" pitchFamily="2"/>
                <a:cs typeface="Kalimati" pitchFamily="2"/>
              </a:rPr>
              <a:t>"</a:t>
            </a:r>
            <a:r>
              <a:rPr lang="sa-IN">
                <a:latin typeface="Kalimati" pitchFamily="2"/>
                <a:ea typeface="Kalimati" pitchFamily="2"/>
                <a:cs typeface="Kalimati" pitchFamily="2"/>
              </a:rPr>
              <a:t> </a:t>
            </a:r>
            <a:r>
              <a:rPr lang="en-US">
                <a:latin typeface="Kalimati" pitchFamily="2"/>
                <a:ea typeface="Kalimati" pitchFamily="2"/>
                <a:cs typeface="Kalimati" pitchFamily="2"/>
              </a:rPr>
              <a:t>(</a:t>
            </a:r>
            <a:r>
              <a:rPr lang="sa-IN">
                <a:latin typeface="Kalimati" pitchFamily="2"/>
                <a:ea typeface="Kalimati" pitchFamily="2"/>
                <a:cs typeface="Kalimati" pitchFamily="2"/>
              </a:rPr>
              <a:t>ज्ञान</a:t>
            </a:r>
            <a:r>
              <a:rPr lang="en-US">
                <a:latin typeface="Kalimati" pitchFamily="2"/>
                <a:ea typeface="Kalimati" pitchFamily="2"/>
                <a:cs typeface="Kalimati" pitchFamily="2"/>
              </a:rPr>
              <a:t>,</a:t>
            </a:r>
            <a:r>
              <a:rPr lang="sa-IN">
                <a:latin typeface="Kalimati" pitchFamily="2"/>
                <a:ea typeface="Kalimati" pitchFamily="2"/>
                <a:cs typeface="Kalimati" pitchFamily="2"/>
              </a:rPr>
              <a:t> सिप र व्यवहारमा सुधार</a:t>
            </a:r>
            <a:r>
              <a:rPr lang="en-US">
                <a:latin typeface="Kalimati" pitchFamily="2"/>
                <a:ea typeface="Kalimati" pitchFamily="2"/>
                <a:cs typeface="Kalimati" pitchFamily="2"/>
              </a:rPr>
              <a:t>)</a:t>
            </a:r>
            <a:endParaRPr lang="sa-IN">
              <a:latin typeface="Kalimati" pitchFamily="2"/>
              <a:ea typeface="Kalimati" pitchFamily="2"/>
              <a:cs typeface="Kalimati" pitchFamily="2"/>
            </a:endParaRPr>
          </a:p>
          <a:p>
            <a:pPr algn="just"/>
            <a:r>
              <a:rPr lang="sa-IN">
                <a:latin typeface="Kalimati" pitchFamily="2"/>
                <a:ea typeface="Kalimati" pitchFamily="2"/>
                <a:cs typeface="Kalimati" pitchFamily="2"/>
              </a:rPr>
              <a:t>सिकाईको उद्धेश्यमा निहित उपलब्धीको मूल्याँकन गर्ने ।</a:t>
            </a:r>
            <a:endParaRPr lang="en-US">
              <a:latin typeface="Kalimati" pitchFamily="2"/>
              <a:ea typeface="Kalimati" pitchFamily="2"/>
              <a:cs typeface="Kalimati" pitchFamily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a-IN" sz="3600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प्रभावकारी अभ्यासको ढाँचा निर्माण </a:t>
            </a:r>
            <a:r>
              <a:rPr lang="en-US" sz="3600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:</a:t>
            </a:r>
            <a:r>
              <a:rPr lang="sa-IN" sz="3600" b="0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 </a:t>
            </a:r>
            <a:r>
              <a:rPr lang="sa-IN" sz="3600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 टिप्स</a:t>
            </a:r>
            <a:r>
              <a:rPr lang="sa-IN" sz="3600" b="0">
                <a:solidFill>
                  <a:schemeClr val="tx1"/>
                </a:solidFill>
                <a:latin typeface="Kalimati" pitchFamily="2"/>
                <a:ea typeface="Kalimati" pitchFamily="2"/>
                <a:cs typeface="Kalimati" pitchFamily="2"/>
              </a:rPr>
              <a:t> </a:t>
            </a:r>
            <a:endParaRPr lang="en-US" sz="3600">
              <a:latin typeface="Kalimati" pitchFamily="2"/>
              <a:ea typeface="Kalimati" pitchFamily="2"/>
              <a:cs typeface="Kalimati" pitchFamily="2"/>
            </a:endParaRP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a-IN" dirty="0">
                <a:latin typeface="Kalimati" pitchFamily="2"/>
                <a:ea typeface="Kalimati" pitchFamily="2"/>
                <a:cs typeface="Kalimati" pitchFamily="2"/>
              </a:rPr>
              <a:t>वास्तविकतामा आधारित </a:t>
            </a:r>
            <a:r>
              <a:rPr lang="en-US" dirty="0">
                <a:latin typeface="Kalimati" pitchFamily="2"/>
                <a:ea typeface="Kalimati" pitchFamily="2"/>
                <a:cs typeface="Kalimati" pitchFamily="2"/>
              </a:rPr>
              <a:t>(</a:t>
            </a:r>
            <a:r>
              <a:rPr lang="en-US" sz="2800" dirty="0">
                <a:latin typeface="Times New Roman" pitchFamily="18" charset="0"/>
                <a:ea typeface="Kalimati" pitchFamily="2"/>
                <a:cs typeface="Times New Roman" pitchFamily="18" charset="0"/>
              </a:rPr>
              <a:t>Real-world Relevance)</a:t>
            </a:r>
          </a:p>
          <a:p>
            <a:pPr>
              <a:buFontTx/>
              <a:buNone/>
            </a:pPr>
            <a:r>
              <a:rPr lang="en-US" sz="2800" dirty="0">
                <a:latin typeface="Times New Roman" pitchFamily="18" charset="0"/>
                <a:ea typeface="Kalimati" pitchFamily="2"/>
                <a:cs typeface="Times New Roman" pitchFamily="18" charset="0"/>
              </a:rPr>
              <a:t>	</a:t>
            </a:r>
          </a:p>
          <a:p>
            <a:r>
              <a:rPr lang="en-US" dirty="0">
                <a:latin typeface="Kalimati" pitchFamily="2"/>
                <a:ea typeface="Kalimati" pitchFamily="2"/>
                <a:cs typeface="Kalimati" pitchFamily="2"/>
              </a:rPr>
              <a:t>"</a:t>
            </a:r>
            <a:r>
              <a:rPr lang="sa-IN" dirty="0">
                <a:ea typeface="Kalimati" pitchFamily="2"/>
                <a:cs typeface="Kalimati" pitchFamily="2"/>
              </a:rPr>
              <a:t>यस तालिमको अन्त्यमा</a:t>
            </a:r>
            <a:r>
              <a:rPr lang="en-US" dirty="0">
                <a:latin typeface="Kalimati" pitchFamily="2"/>
                <a:ea typeface="Kalimati" pitchFamily="2"/>
                <a:cs typeface="Kalimati" pitchFamily="2"/>
              </a:rPr>
              <a:t>,</a:t>
            </a:r>
            <a:r>
              <a:rPr lang="sa-IN" dirty="0">
                <a:latin typeface="Kalimati" pitchFamily="2"/>
                <a:ea typeface="Kalimati" pitchFamily="2"/>
                <a:cs typeface="Kalimati" pitchFamily="2"/>
              </a:rPr>
              <a:t> सहभागिहरु </a:t>
            </a:r>
            <a:r>
              <a:rPr lang="en-US" dirty="0">
                <a:latin typeface="Kalimati" pitchFamily="2"/>
                <a:ea typeface="Kalimati" pitchFamily="2"/>
                <a:cs typeface="Kalimati" pitchFamily="2"/>
              </a:rPr>
              <a:t>... ... ... ...</a:t>
            </a:r>
            <a:r>
              <a:rPr lang="sa-IN" dirty="0">
                <a:latin typeface="Kalimati" pitchFamily="2"/>
                <a:ea typeface="Kalimati" pitchFamily="2"/>
                <a:cs typeface="Kalimati" pitchFamily="2"/>
              </a:rPr>
              <a:t> गर्न सक्षम हुनेछन् </a:t>
            </a:r>
            <a:r>
              <a:rPr lang="en-US" dirty="0">
                <a:latin typeface="Kalimati" pitchFamily="2"/>
                <a:ea typeface="Kalimati" pitchFamily="2"/>
                <a:cs typeface="Kalimati" pitchFamily="2"/>
              </a:rPr>
              <a:t>"</a:t>
            </a:r>
            <a:r>
              <a:rPr lang="sa-IN" dirty="0">
                <a:latin typeface="Kalimati" pitchFamily="2"/>
                <a:ea typeface="Kalimati" pitchFamily="2"/>
                <a:cs typeface="Kalimati" pitchFamily="2"/>
              </a:rPr>
              <a:t> </a:t>
            </a:r>
            <a:r>
              <a:rPr lang="en-US" dirty="0">
                <a:latin typeface="Kalimati" pitchFamily="2"/>
                <a:ea typeface="Kalimati" pitchFamily="2"/>
                <a:cs typeface="Kalimati" pitchFamily="2"/>
              </a:rPr>
              <a:t>(</a:t>
            </a:r>
            <a:r>
              <a:rPr lang="sa-IN" dirty="0">
                <a:latin typeface="Kalimati" pitchFamily="2"/>
                <a:ea typeface="Kalimati" pitchFamily="2"/>
                <a:cs typeface="Kalimati" pitchFamily="2"/>
              </a:rPr>
              <a:t>ज्ञान</a:t>
            </a:r>
            <a:r>
              <a:rPr lang="en-US" dirty="0">
                <a:latin typeface="Kalimati" pitchFamily="2"/>
                <a:ea typeface="Kalimati" pitchFamily="2"/>
                <a:cs typeface="Kalimati" pitchFamily="2"/>
              </a:rPr>
              <a:t>,</a:t>
            </a:r>
            <a:r>
              <a:rPr lang="sa-IN" dirty="0">
                <a:latin typeface="Kalimati" pitchFamily="2"/>
                <a:ea typeface="Kalimati" pitchFamily="2"/>
                <a:cs typeface="Kalimati" pitchFamily="2"/>
              </a:rPr>
              <a:t> सिप र व्यवहारमा सुधार</a:t>
            </a:r>
            <a:r>
              <a:rPr lang="en-US" dirty="0">
                <a:latin typeface="Kalimati" pitchFamily="2"/>
                <a:ea typeface="Kalimati" pitchFamily="2"/>
                <a:cs typeface="Kalimati" pitchFamily="2"/>
              </a:rPr>
              <a:t>)</a:t>
            </a:r>
            <a:endParaRPr lang="sa-IN" dirty="0">
              <a:latin typeface="Kalimati" pitchFamily="2"/>
              <a:ea typeface="Kalimati" pitchFamily="2"/>
              <a:cs typeface="Kalimati" pitchFamily="2"/>
            </a:endParaRPr>
          </a:p>
          <a:p>
            <a:pPr algn="just"/>
            <a:r>
              <a:rPr lang="sa-IN" dirty="0">
                <a:latin typeface="Kalimati" pitchFamily="2"/>
                <a:ea typeface="Kalimati" pitchFamily="2"/>
                <a:cs typeface="Kalimati" pitchFamily="2"/>
              </a:rPr>
              <a:t>सिकाईको उद्धेश्यमा निहित उपलब्धीको मूल्याँकन गर्ने ।</a:t>
            </a:r>
            <a:endParaRPr lang="en-US" dirty="0">
              <a:latin typeface="Kalimati" pitchFamily="2"/>
              <a:ea typeface="Kalimati" pitchFamily="2"/>
              <a:cs typeface="Kalimati" pitchFamily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teback">
  <a:themeElements>
    <a:clrScheme name="whitebac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hiteba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hitebac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bac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bac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bac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bac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bac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bac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bac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bac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bac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bac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bac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OHCHR PPT background</Template>
  <TotalTime>12718</TotalTime>
  <Words>215</Words>
  <Application>Microsoft Office PowerPoint</Application>
  <PresentationFormat>On-screen Show (4:3)</PresentationFormat>
  <Paragraphs>65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whiteback</vt:lpstr>
      <vt:lpstr>Custom Design</vt:lpstr>
      <vt:lpstr>Slide 1</vt:lpstr>
      <vt:lpstr>Slide 2</vt:lpstr>
      <vt:lpstr>प्रस्तुतीको रुपरेखा </vt:lpstr>
      <vt:lpstr>परिभाषा </vt:lpstr>
      <vt:lpstr>कोर्ष वा सेसन योजनाको ढाँचा तयार </vt:lpstr>
      <vt:lpstr>कोर्ष वा सेसन योजनाको ढाँचा निर्माण</vt:lpstr>
      <vt:lpstr>सिकाईको उद्धेश्यहरु</vt:lpstr>
      <vt:lpstr>सिकाईको उद्धेश्यहरु</vt:lpstr>
      <vt:lpstr>प्रभावकारी अभ्यासको ढाँचा निर्माण :  टिप्स 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acotr mapping</dc:title>
  <dc:creator>Asus</dc:creator>
  <cp:lastModifiedBy>Bhim Pariyar</cp:lastModifiedBy>
  <cp:revision>611</cp:revision>
  <dcterms:created xsi:type="dcterms:W3CDTF">2003-12-08T06:29:52Z</dcterms:created>
  <dcterms:modified xsi:type="dcterms:W3CDTF">2011-09-13T04:13:45Z</dcterms:modified>
</cp:coreProperties>
</file>